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1" autoAdjust="0"/>
    <p:restoredTop sz="94660"/>
  </p:normalViewPr>
  <p:slideViewPr>
    <p:cSldViewPr>
      <p:cViewPr varScale="1">
        <p:scale>
          <a:sx n="109" d="100"/>
          <a:sy n="109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A3E424-ABD2-494F-867D-4C7BB69506A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213184-DC1F-4EE6-856B-7450CA1E3A55}">
      <dgm:prSet phldrT="[Текст]" custT="1"/>
      <dgm:spPr/>
      <dgm:t>
        <a:bodyPr/>
        <a:lstStyle/>
        <a:p>
          <a:r>
            <a:rPr lang="ru-RU" sz="1100" dirty="0" smtClean="0"/>
            <a:t>Красный</a:t>
          </a:r>
          <a:endParaRPr lang="ru-RU" sz="1100" dirty="0"/>
        </a:p>
      </dgm:t>
    </dgm:pt>
    <dgm:pt modelId="{86F3E643-F4F5-4EC2-BD32-FD09A30AD26A}" type="parTrans" cxnId="{2B167316-9F70-473E-8059-57F79FED8281}">
      <dgm:prSet/>
      <dgm:spPr/>
      <dgm:t>
        <a:bodyPr/>
        <a:lstStyle/>
        <a:p>
          <a:endParaRPr lang="ru-RU"/>
        </a:p>
      </dgm:t>
    </dgm:pt>
    <dgm:pt modelId="{5ED53AF5-6B4C-406E-A2C8-87E3767F6578}" type="sibTrans" cxnId="{2B167316-9F70-473E-8059-57F79FED8281}">
      <dgm:prSet/>
      <dgm:spPr/>
      <dgm:t>
        <a:bodyPr/>
        <a:lstStyle/>
        <a:p>
          <a:endParaRPr lang="ru-RU"/>
        </a:p>
      </dgm:t>
    </dgm:pt>
    <dgm:pt modelId="{E62A609A-5F23-4D15-9493-477589B576F9}">
      <dgm:prSet phldrT="[Текст]"/>
      <dgm:spPr/>
      <dgm:t>
        <a:bodyPr/>
        <a:lstStyle/>
        <a:p>
          <a:r>
            <a:rPr lang="ru-RU" dirty="0" err="1" smtClean="0"/>
            <a:t>Оранживый</a:t>
          </a:r>
          <a:endParaRPr lang="ru-RU" dirty="0"/>
        </a:p>
      </dgm:t>
    </dgm:pt>
    <dgm:pt modelId="{74D546F9-9159-4130-93CC-150A69D4D736}" type="parTrans" cxnId="{86FA6264-EA8B-4B49-B033-9710E90E3F92}">
      <dgm:prSet/>
      <dgm:spPr/>
      <dgm:t>
        <a:bodyPr/>
        <a:lstStyle/>
        <a:p>
          <a:endParaRPr lang="ru-RU"/>
        </a:p>
      </dgm:t>
    </dgm:pt>
    <dgm:pt modelId="{1CFCEF63-76DE-4F99-8869-D0907FF5DAEE}" type="sibTrans" cxnId="{86FA6264-EA8B-4B49-B033-9710E90E3F92}">
      <dgm:prSet/>
      <dgm:spPr/>
      <dgm:t>
        <a:bodyPr/>
        <a:lstStyle/>
        <a:p>
          <a:endParaRPr lang="ru-RU"/>
        </a:p>
      </dgm:t>
    </dgm:pt>
    <dgm:pt modelId="{1F0AF8DF-A019-4C9B-AE9E-3AF5B7E0E74D}">
      <dgm:prSet phldrT="[Текст]"/>
      <dgm:spPr/>
      <dgm:t>
        <a:bodyPr/>
        <a:lstStyle/>
        <a:p>
          <a:r>
            <a:rPr lang="ru-RU" dirty="0" smtClean="0"/>
            <a:t>Желтый</a:t>
          </a:r>
          <a:endParaRPr lang="ru-RU" dirty="0"/>
        </a:p>
      </dgm:t>
    </dgm:pt>
    <dgm:pt modelId="{8266B8A8-F3BC-45F0-AAEE-0F8DDD397BF6}" type="parTrans" cxnId="{627B876B-F8AE-4B88-BD78-B0FCB481EC0C}">
      <dgm:prSet/>
      <dgm:spPr/>
      <dgm:t>
        <a:bodyPr/>
        <a:lstStyle/>
        <a:p>
          <a:endParaRPr lang="ru-RU"/>
        </a:p>
      </dgm:t>
    </dgm:pt>
    <dgm:pt modelId="{35593E87-723B-4225-BF19-0A98FE8CDED2}" type="sibTrans" cxnId="{627B876B-F8AE-4B88-BD78-B0FCB481EC0C}">
      <dgm:prSet/>
      <dgm:spPr/>
      <dgm:t>
        <a:bodyPr/>
        <a:lstStyle/>
        <a:p>
          <a:endParaRPr lang="ru-RU"/>
        </a:p>
      </dgm:t>
    </dgm:pt>
    <dgm:pt modelId="{33D48A74-F577-4259-8091-E58BB1B9AFD8}">
      <dgm:prSet phldrT="[Текст]"/>
      <dgm:spPr/>
      <dgm:t>
        <a:bodyPr/>
        <a:lstStyle/>
        <a:p>
          <a:r>
            <a:rPr lang="ru-RU" dirty="0" err="1" smtClean="0"/>
            <a:t>Голубой</a:t>
          </a:r>
          <a:r>
            <a:rPr lang="ru-RU" dirty="0" smtClean="0"/>
            <a:t> </a:t>
          </a:r>
          <a:endParaRPr lang="ru-RU" dirty="0"/>
        </a:p>
      </dgm:t>
    </dgm:pt>
    <dgm:pt modelId="{6517E834-AF9C-4135-AB26-D3807BA2ABB4}" type="parTrans" cxnId="{47F2308D-2D75-4040-9105-3C213E3901A9}">
      <dgm:prSet/>
      <dgm:spPr/>
      <dgm:t>
        <a:bodyPr/>
        <a:lstStyle/>
        <a:p>
          <a:endParaRPr lang="ru-RU"/>
        </a:p>
      </dgm:t>
    </dgm:pt>
    <dgm:pt modelId="{64987662-BDD3-4D10-A4FB-096498DF8C73}" type="sibTrans" cxnId="{47F2308D-2D75-4040-9105-3C213E3901A9}">
      <dgm:prSet/>
      <dgm:spPr/>
      <dgm:t>
        <a:bodyPr/>
        <a:lstStyle/>
        <a:p>
          <a:endParaRPr lang="ru-RU"/>
        </a:p>
      </dgm:t>
    </dgm:pt>
    <dgm:pt modelId="{2C0ACA34-428D-46A8-A55E-A51397A10128}">
      <dgm:prSet phldrT="[Текст]"/>
      <dgm:spPr/>
      <dgm:t>
        <a:bodyPr/>
        <a:lstStyle/>
        <a:p>
          <a:r>
            <a:rPr lang="ru-RU" dirty="0" smtClean="0"/>
            <a:t>Синий</a:t>
          </a:r>
          <a:endParaRPr lang="ru-RU" dirty="0"/>
        </a:p>
      </dgm:t>
    </dgm:pt>
    <dgm:pt modelId="{06819B6C-47C1-434A-98C7-C0666CEDB6C2}" type="parTrans" cxnId="{B64E3862-1050-4FC9-848C-CEDD3570553B}">
      <dgm:prSet/>
      <dgm:spPr/>
      <dgm:t>
        <a:bodyPr/>
        <a:lstStyle/>
        <a:p>
          <a:endParaRPr lang="ru-RU"/>
        </a:p>
      </dgm:t>
    </dgm:pt>
    <dgm:pt modelId="{66B52429-CBA4-42D5-8696-588C93BE0168}" type="sibTrans" cxnId="{B64E3862-1050-4FC9-848C-CEDD3570553B}">
      <dgm:prSet/>
      <dgm:spPr/>
      <dgm:t>
        <a:bodyPr/>
        <a:lstStyle/>
        <a:p>
          <a:endParaRPr lang="ru-RU"/>
        </a:p>
      </dgm:t>
    </dgm:pt>
    <dgm:pt modelId="{E9AC005A-5E95-43E3-93E4-1990AE05DC2E}" type="pres">
      <dgm:prSet presAssocID="{05A3E424-ABD2-494F-867D-4C7BB69506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6B6555-4145-4DE6-92F2-43A53CE7DC65}" type="pres">
      <dgm:prSet presAssocID="{41213184-DC1F-4EE6-856B-7450CA1E3A55}" presName="node" presStyleLbl="node1" presStyleIdx="0" presStyleCnt="5" custLinFactX="100000" custLinFactY="100000" custLinFactNeighborX="108806" custLinFactNeighborY="184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F99EFF-186D-407A-BDB8-8C969081AC98}" type="pres">
      <dgm:prSet presAssocID="{5ED53AF5-6B4C-406E-A2C8-87E3767F6578}" presName="sibTrans" presStyleCnt="0"/>
      <dgm:spPr/>
    </dgm:pt>
    <dgm:pt modelId="{4D705F4D-8A91-4D59-9CA2-ECA87A55832D}" type="pres">
      <dgm:prSet presAssocID="{E62A609A-5F23-4D15-9493-477589B576F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2D19ED-8FD1-474E-9BCE-2B8E5E75C053}" type="pres">
      <dgm:prSet presAssocID="{1CFCEF63-76DE-4F99-8869-D0907FF5DAEE}" presName="sibTrans" presStyleCnt="0"/>
      <dgm:spPr/>
    </dgm:pt>
    <dgm:pt modelId="{6D2F6DFB-B5A7-4F6C-A783-AD825FDFE4C6}" type="pres">
      <dgm:prSet presAssocID="{1F0AF8DF-A019-4C9B-AE9E-3AF5B7E0E74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56E040-DC0C-421B-8876-716CBA1443A0}" type="pres">
      <dgm:prSet presAssocID="{35593E87-723B-4225-BF19-0A98FE8CDED2}" presName="sibTrans" presStyleCnt="0"/>
      <dgm:spPr/>
    </dgm:pt>
    <dgm:pt modelId="{88BCFCCA-1CC5-492B-83C1-2825612ACC74}" type="pres">
      <dgm:prSet presAssocID="{33D48A74-F577-4259-8091-E58BB1B9AFD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1DD146-D7BF-4CC8-B36B-6B220C52E06F}" type="pres">
      <dgm:prSet presAssocID="{64987662-BDD3-4D10-A4FB-096498DF8C73}" presName="sibTrans" presStyleCnt="0"/>
      <dgm:spPr/>
    </dgm:pt>
    <dgm:pt modelId="{913DFB52-B41F-4FA9-B40D-31959462465E}" type="pres">
      <dgm:prSet presAssocID="{2C0ACA34-428D-46A8-A55E-A51397A1012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08F582-19C7-493B-A727-E149B70CD78B}" type="presOf" srcId="{05A3E424-ABD2-494F-867D-4C7BB69506A4}" destId="{E9AC005A-5E95-43E3-93E4-1990AE05DC2E}" srcOrd="0" destOrd="0" presId="urn:microsoft.com/office/officeart/2005/8/layout/default"/>
    <dgm:cxn modelId="{0C6E4537-0FD2-4472-A693-642CE74A554B}" type="presOf" srcId="{1F0AF8DF-A019-4C9B-AE9E-3AF5B7E0E74D}" destId="{6D2F6DFB-B5A7-4F6C-A783-AD825FDFE4C6}" srcOrd="0" destOrd="0" presId="urn:microsoft.com/office/officeart/2005/8/layout/default"/>
    <dgm:cxn modelId="{B64E3862-1050-4FC9-848C-CEDD3570553B}" srcId="{05A3E424-ABD2-494F-867D-4C7BB69506A4}" destId="{2C0ACA34-428D-46A8-A55E-A51397A10128}" srcOrd="4" destOrd="0" parTransId="{06819B6C-47C1-434A-98C7-C0666CEDB6C2}" sibTransId="{66B52429-CBA4-42D5-8696-588C93BE0168}"/>
    <dgm:cxn modelId="{86FA6264-EA8B-4B49-B033-9710E90E3F92}" srcId="{05A3E424-ABD2-494F-867D-4C7BB69506A4}" destId="{E62A609A-5F23-4D15-9493-477589B576F9}" srcOrd="1" destOrd="0" parTransId="{74D546F9-9159-4130-93CC-150A69D4D736}" sibTransId="{1CFCEF63-76DE-4F99-8869-D0907FF5DAEE}"/>
    <dgm:cxn modelId="{2B167316-9F70-473E-8059-57F79FED8281}" srcId="{05A3E424-ABD2-494F-867D-4C7BB69506A4}" destId="{41213184-DC1F-4EE6-856B-7450CA1E3A55}" srcOrd="0" destOrd="0" parTransId="{86F3E643-F4F5-4EC2-BD32-FD09A30AD26A}" sibTransId="{5ED53AF5-6B4C-406E-A2C8-87E3767F6578}"/>
    <dgm:cxn modelId="{3BB6EF10-F270-4EA6-8FB8-6E795D6A31BE}" type="presOf" srcId="{33D48A74-F577-4259-8091-E58BB1B9AFD8}" destId="{88BCFCCA-1CC5-492B-83C1-2825612ACC74}" srcOrd="0" destOrd="0" presId="urn:microsoft.com/office/officeart/2005/8/layout/default"/>
    <dgm:cxn modelId="{47F2308D-2D75-4040-9105-3C213E3901A9}" srcId="{05A3E424-ABD2-494F-867D-4C7BB69506A4}" destId="{33D48A74-F577-4259-8091-E58BB1B9AFD8}" srcOrd="3" destOrd="0" parTransId="{6517E834-AF9C-4135-AB26-D3807BA2ABB4}" sibTransId="{64987662-BDD3-4D10-A4FB-096498DF8C73}"/>
    <dgm:cxn modelId="{E69A9016-851B-453D-B3F4-2075EB386DE0}" type="presOf" srcId="{2C0ACA34-428D-46A8-A55E-A51397A10128}" destId="{913DFB52-B41F-4FA9-B40D-31959462465E}" srcOrd="0" destOrd="0" presId="urn:microsoft.com/office/officeart/2005/8/layout/default"/>
    <dgm:cxn modelId="{627B876B-F8AE-4B88-BD78-B0FCB481EC0C}" srcId="{05A3E424-ABD2-494F-867D-4C7BB69506A4}" destId="{1F0AF8DF-A019-4C9B-AE9E-3AF5B7E0E74D}" srcOrd="2" destOrd="0" parTransId="{8266B8A8-F3BC-45F0-AAEE-0F8DDD397BF6}" sibTransId="{35593E87-723B-4225-BF19-0A98FE8CDED2}"/>
    <dgm:cxn modelId="{8F420F20-9DDA-4DBE-9CC6-0EDE04AAE75A}" type="presOf" srcId="{41213184-DC1F-4EE6-856B-7450CA1E3A55}" destId="{0F6B6555-4145-4DE6-92F2-43A53CE7DC65}" srcOrd="0" destOrd="0" presId="urn:microsoft.com/office/officeart/2005/8/layout/default"/>
    <dgm:cxn modelId="{E03C0452-501A-4E18-942F-7E81816E4AB1}" type="presOf" srcId="{E62A609A-5F23-4D15-9493-477589B576F9}" destId="{4D705F4D-8A91-4D59-9CA2-ECA87A55832D}" srcOrd="0" destOrd="0" presId="urn:microsoft.com/office/officeart/2005/8/layout/default"/>
    <dgm:cxn modelId="{F66D623B-7A06-4E5E-B850-BDB1D2095DE0}" type="presParOf" srcId="{E9AC005A-5E95-43E3-93E4-1990AE05DC2E}" destId="{0F6B6555-4145-4DE6-92F2-43A53CE7DC65}" srcOrd="0" destOrd="0" presId="urn:microsoft.com/office/officeart/2005/8/layout/default"/>
    <dgm:cxn modelId="{5D70C297-7971-492B-B9C0-A6034A7549AD}" type="presParOf" srcId="{E9AC005A-5E95-43E3-93E4-1990AE05DC2E}" destId="{B3F99EFF-186D-407A-BDB8-8C969081AC98}" srcOrd="1" destOrd="0" presId="urn:microsoft.com/office/officeart/2005/8/layout/default"/>
    <dgm:cxn modelId="{137C26EA-5409-4EA9-91E7-5C960B561B08}" type="presParOf" srcId="{E9AC005A-5E95-43E3-93E4-1990AE05DC2E}" destId="{4D705F4D-8A91-4D59-9CA2-ECA87A55832D}" srcOrd="2" destOrd="0" presId="urn:microsoft.com/office/officeart/2005/8/layout/default"/>
    <dgm:cxn modelId="{A5C46E31-E251-4471-8098-E2B633CBB34F}" type="presParOf" srcId="{E9AC005A-5E95-43E3-93E4-1990AE05DC2E}" destId="{572D19ED-8FD1-474E-9BCE-2B8E5E75C053}" srcOrd="3" destOrd="0" presId="urn:microsoft.com/office/officeart/2005/8/layout/default"/>
    <dgm:cxn modelId="{73EF4ADE-FDC1-497C-9201-D0288AA7B784}" type="presParOf" srcId="{E9AC005A-5E95-43E3-93E4-1990AE05DC2E}" destId="{6D2F6DFB-B5A7-4F6C-A783-AD825FDFE4C6}" srcOrd="4" destOrd="0" presId="urn:microsoft.com/office/officeart/2005/8/layout/default"/>
    <dgm:cxn modelId="{BF9BB5CE-8429-4B8B-97BE-3782DB7D4D76}" type="presParOf" srcId="{E9AC005A-5E95-43E3-93E4-1990AE05DC2E}" destId="{8056E040-DC0C-421B-8876-716CBA1443A0}" srcOrd="5" destOrd="0" presId="urn:microsoft.com/office/officeart/2005/8/layout/default"/>
    <dgm:cxn modelId="{4DA86E8F-180C-44A3-9BAD-AD4BE6DD818B}" type="presParOf" srcId="{E9AC005A-5E95-43E3-93E4-1990AE05DC2E}" destId="{88BCFCCA-1CC5-492B-83C1-2825612ACC74}" srcOrd="6" destOrd="0" presId="urn:microsoft.com/office/officeart/2005/8/layout/default"/>
    <dgm:cxn modelId="{6D31125F-328C-4FB5-AFA5-201DDCD45011}" type="presParOf" srcId="{E9AC005A-5E95-43E3-93E4-1990AE05DC2E}" destId="{BC1DD146-D7BF-4CC8-B36B-6B220C52E06F}" srcOrd="7" destOrd="0" presId="urn:microsoft.com/office/officeart/2005/8/layout/default"/>
    <dgm:cxn modelId="{E80B6AB5-2184-499F-AB3A-9D9BCE065D0B}" type="presParOf" srcId="{E9AC005A-5E95-43E3-93E4-1990AE05DC2E}" destId="{913DFB52-B41F-4FA9-B40D-31959462465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B6555-4145-4DE6-92F2-43A53CE7DC65}">
      <dsp:nvSpPr>
        <dsp:cNvPr id="0" name=""/>
        <dsp:cNvSpPr/>
      </dsp:nvSpPr>
      <dsp:spPr>
        <a:xfrm>
          <a:off x="1393041" y="1250165"/>
          <a:ext cx="892975" cy="535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Красный</a:t>
          </a:r>
          <a:endParaRPr lang="ru-RU" sz="1100" kern="1200" dirty="0"/>
        </a:p>
      </dsp:txBody>
      <dsp:txXfrm>
        <a:off x="1393041" y="1250165"/>
        <a:ext cx="892975" cy="535785"/>
      </dsp:txXfrm>
    </dsp:sp>
    <dsp:sp modelId="{4D705F4D-8A91-4D59-9CA2-ECA87A55832D}">
      <dsp:nvSpPr>
        <dsp:cNvPr id="0" name=""/>
        <dsp:cNvSpPr/>
      </dsp:nvSpPr>
      <dsp:spPr>
        <a:xfrm>
          <a:off x="1187656" y="0"/>
          <a:ext cx="892975" cy="535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 smtClean="0"/>
            <a:t>Оранживый</a:t>
          </a:r>
          <a:endParaRPr lang="ru-RU" sz="1100" kern="1200" dirty="0"/>
        </a:p>
      </dsp:txBody>
      <dsp:txXfrm>
        <a:off x="1187656" y="0"/>
        <a:ext cx="892975" cy="535785"/>
      </dsp:txXfrm>
    </dsp:sp>
    <dsp:sp modelId="{6D2F6DFB-B5A7-4F6C-A783-AD825FDFE4C6}">
      <dsp:nvSpPr>
        <dsp:cNvPr id="0" name=""/>
        <dsp:cNvSpPr/>
      </dsp:nvSpPr>
      <dsp:spPr>
        <a:xfrm>
          <a:off x="205384" y="625082"/>
          <a:ext cx="892975" cy="535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Желтый</a:t>
          </a:r>
          <a:endParaRPr lang="ru-RU" sz="1100" kern="1200" dirty="0"/>
        </a:p>
      </dsp:txBody>
      <dsp:txXfrm>
        <a:off x="205384" y="625082"/>
        <a:ext cx="892975" cy="535785"/>
      </dsp:txXfrm>
    </dsp:sp>
    <dsp:sp modelId="{88BCFCCA-1CC5-492B-83C1-2825612ACC74}">
      <dsp:nvSpPr>
        <dsp:cNvPr id="0" name=""/>
        <dsp:cNvSpPr/>
      </dsp:nvSpPr>
      <dsp:spPr>
        <a:xfrm>
          <a:off x="1187656" y="625082"/>
          <a:ext cx="892975" cy="535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 smtClean="0"/>
            <a:t>Голубой</a:t>
          </a:r>
          <a:r>
            <a:rPr lang="ru-RU" sz="1100" kern="1200" dirty="0" smtClean="0"/>
            <a:t> </a:t>
          </a:r>
          <a:endParaRPr lang="ru-RU" sz="1100" kern="1200" dirty="0"/>
        </a:p>
      </dsp:txBody>
      <dsp:txXfrm>
        <a:off x="1187656" y="625082"/>
        <a:ext cx="892975" cy="535785"/>
      </dsp:txXfrm>
    </dsp:sp>
    <dsp:sp modelId="{913DFB52-B41F-4FA9-B40D-31959462465E}">
      <dsp:nvSpPr>
        <dsp:cNvPr id="0" name=""/>
        <dsp:cNvSpPr/>
      </dsp:nvSpPr>
      <dsp:spPr>
        <a:xfrm>
          <a:off x="696520" y="1250165"/>
          <a:ext cx="892975" cy="5357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Синий</a:t>
          </a:r>
          <a:endParaRPr lang="ru-RU" sz="1100" kern="1200" dirty="0"/>
        </a:p>
      </dsp:txBody>
      <dsp:txXfrm>
        <a:off x="696520" y="1250165"/>
        <a:ext cx="892975" cy="5357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36A0153-0C8F-4DE7-83D9-FB5A5F63FFB0}" type="datetimeFigureOut">
              <a:rPr lang="ru-RU" smtClean="0"/>
              <a:pPr/>
              <a:t>25.01.2022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06DC407-81DC-4FFA-91A3-7F2B76A7E2E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audio" Target="../media/audio1.wav"/><Relationship Id="rId7" Type="http://schemas.openxmlformats.org/officeDocument/2006/relationships/diagramData" Target="../diagrams/data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gif"/><Relationship Id="rId11" Type="http://schemas.microsoft.com/office/2007/relationships/diagramDrawing" Target="../diagrams/drawing1.xml"/><Relationship Id="rId5" Type="http://schemas.openxmlformats.org/officeDocument/2006/relationships/image" Target="../media/image4.wmf"/><Relationship Id="rId10" Type="http://schemas.openxmlformats.org/officeDocument/2006/relationships/diagramColors" Target="../diagrams/colors1.xml"/><Relationship Id="rId4" Type="http://schemas.openxmlformats.org/officeDocument/2006/relationships/oleObject" Target="../embeddings/oleObject1.bin"/><Relationship Id="rId9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Практическое занятие № 4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«Правила составления и подачи заявки на выдачу свидетельств на товарный знак и знак обслуживания».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3143248"/>
          </a:xfrm>
        </p:spPr>
        <p:txBody>
          <a:bodyPr>
            <a:noAutofit/>
          </a:bodyPr>
          <a:lstStyle/>
          <a:p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МИНИСТЕРСТВО СЕЛЬСКОГО ХОЗЯЙСТВА</a:t>
            </a:r>
            <a: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РОССИЙСКОЙ ФЕДЕРАЦИИ</a:t>
            </a:r>
            <a: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образовательное учреждение высшего профессионального Образования</a:t>
            </a:r>
            <a: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Ставропольский государственный аграрный университет</a:t>
            </a:r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ФАКУЛЬТЕТ ЭКОНОМИЧЕСКИЙ</a:t>
            </a:r>
            <a: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ИНФОРМАЦИОННЫХ СИСТЕМ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cap="all" dirty="0" err="1" smtClean="0">
                <a:latin typeface="Times New Roman" pitchFamily="18" charset="0"/>
                <a:cs typeface="Times New Roman" pitchFamily="18" charset="0"/>
              </a:rPr>
              <a:t>специальностЬ</a:t>
            </a:r>
            <a:r>
              <a:rPr lang="ru-RU" sz="1400" b="1" cap="all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Аспирантура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 заявки на регистрацию товарного знака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53034"/>
          </a:xfrm>
        </p:spPr>
        <p:txBody>
          <a:bodyPr>
            <a:normAutofit fontScale="32500" lnSpcReduction="20000"/>
          </a:bodyPr>
          <a:lstStyle/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Заявка должна относиться к одному товарному знаку.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Заявка должна содержать: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1. заявление о регистрации обозначения в качестве товарного знака с указанием заявителя, а также его местонахождения или местожительства;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2. заявляемое обозначение и его описание;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3. перечень товаров и услуг, для которых испрашивается регистрация товарного знака, сгруппированных по классам МКТУ.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К заявке должны быть приложены: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1. документ, подтверждающий уплату пошлины в установленном размере;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2. устав коллективного знака, если заявка подается на коллективный знак.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Указанные документы представляются одновременно с заявкой или не позднее 2 мес. с даты поступления заявки.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К заявке, подаваемой через патентного поверенного, прилагается доверенность, выданная ему заявителем и удостоверяющая его полномочия. В извещении о назначении по заявке патентного поверенного указывается его регистрационный номер.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Доверенность на представительство перед Патентным ведомством выдается доверителем в простой письменной форме и не требует нотариального удостоверения. Физическими лицами, проживающими за пределами Российской Федерации, и иностранными юридическими лицами доверенность должна быть оформлена в порядке, предусмотренном законодательством страны, где она составляется, и легализована в консульском учреждении Российской Федерации, кроме случаев, когда легализация не требуется на условиях взаимности.</a:t>
            </a:r>
          </a:p>
          <a:p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Доверенность представляется одновременно с заявкой или не позднее 2 мес. с даты поступления заявки.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Документы, прилагаемые к заявке на товарный знак;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Если в заявке испрашивается конвенционный приоритет, к заявке прилагается копия первой заявки, заверенная надлежащим образом </a:t>
            </a:r>
            <a:r>
              <a:rPr lang="ru-RU" b="1" dirty="0" smtClean="0"/>
              <a:t>зарубежным ведомством</a:t>
            </a:r>
            <a:r>
              <a:rPr lang="ru-RU" dirty="0" smtClean="0"/>
              <a:t>, в которое она подана. Копия первой заявки может быть представлена в течение 3 мес. с даты поступления заявки в Патентное ведомство.</a:t>
            </a:r>
          </a:p>
          <a:p>
            <a:pPr algn="just"/>
            <a:r>
              <a:rPr lang="ru-RU" dirty="0" smtClean="0"/>
              <a:t>Если по заявке испрашивается выставочный приоритет, к заявке прилагается документ, подтверждающий правомерность </a:t>
            </a:r>
            <a:r>
              <a:rPr lang="ru-RU" dirty="0" err="1" smtClean="0"/>
              <a:t>испрашивания</a:t>
            </a:r>
            <a:r>
              <a:rPr lang="ru-RU" dirty="0" smtClean="0"/>
              <a:t> заявителем этого приоритета. Указанный документ может быть представлен в течение 3 мес. с даты поступления заявки в Патентное ведомство.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 выставочного приоритета;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Заявление подается по специальной форме, приведенной в приложении к настоящим Правилам, и должно содержать все необходимые сведения.  Дата подачи является выставочным приоритетом.</a:t>
            </a:r>
          </a:p>
          <a:p>
            <a:endParaRPr lang="ru-RU" dirty="0"/>
          </a:p>
        </p:txBody>
      </p:sp>
      <p:pic>
        <p:nvPicPr>
          <p:cNvPr id="4" name="Picture 7" descr="PE01561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429000"/>
            <a:ext cx="3589338" cy="243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Представление заявляемого обозначения;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Заявляемое обозначение представляется в виде фотографий или типографских оттисков форматом 5х5 см (в зависимости от вида обозначения размер по ширине его фотографии или оттиска может составлять 5-10 см). Если на регистрацию в качестве товарного знака заявляется этикетка, то в качестве изображения заявляемого обозначения может быть представлена сама этикетка в натуральную величину.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на регистрацию в качестве товарного знака заявляется трехмерное обозначение, то представляется фотография объекта форматом от 5х5 см до 9х12 см.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Фотографии и типографские оттиски заявляемого обозначения представляются в том цвете или цветовом сочетании, в котором испрашивается регистрация товарного знака.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Содержание описания обозначения;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Если словесное обозначение или его часть не имеют смыслового значения, то указывается способ его образования, например начальные слоги нескольких слов, аббревиатура, вымышленное слово и т.п.</a:t>
            </a:r>
          </a:p>
          <a:p>
            <a:pPr algn="just"/>
            <a:r>
              <a:rPr lang="ru-RU" dirty="0" smtClean="0"/>
              <a:t>Если словесное обозначение представлено не на русском языке, то приводится транслитерация буквами русского алфавита и перевод на русский язык, если обозначение имеет смысловое значение.</a:t>
            </a:r>
          </a:p>
          <a:p>
            <a:pPr algn="just"/>
            <a:r>
              <a:rPr lang="ru-RU" dirty="0" smtClean="0"/>
              <a:t>Если обозначение или его часть является изобразительным, то приводится описание всех входящих в него элементов и указывается его смысловое значение.</a:t>
            </a:r>
          </a:p>
          <a:p>
            <a:pPr algn="just"/>
            <a:r>
              <a:rPr lang="ru-RU" dirty="0" smtClean="0"/>
              <a:t>Если изобразительное обозначение носит абстрактный характер, то указывается, что оно собой символизирует.</a:t>
            </a:r>
          </a:p>
          <a:p>
            <a:pPr algn="just"/>
            <a:r>
              <a:rPr lang="ru-RU" dirty="0" smtClean="0"/>
              <a:t>Если регистрируется обозначение в цветовом исполнении, то указывается его цвет или цветовая гамма. Описание цветов должно соответствовать цветам, используемым в обозначении.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Содержание устава коллективного знака;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Устав коллективного знака содержит наименование объединения, уполномоченного зарегистрировать коллективный знак на свое имя, перечень предприятий, имеющих право пользования этим знаком, цель его регистрации, перечень и единые качественные или иные общие характеристики товаров, которые будут обозначаться коллективным знаком, условия его использования, порядок контроля за его использованием, ответственность за нарушение устава коллективного знака.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Количество экземпляров.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Заявка и документы, прилагаемые к заявке, за исключением изображения заявленного на регистрацию обозначения, представляются в 1 экз.</a:t>
            </a:r>
          </a:p>
          <a:p>
            <a:pPr algn="just"/>
            <a:r>
              <a:rPr lang="ru-RU" dirty="0" smtClean="0"/>
              <a:t>Изображение заявленного на регистрацию обозначения должно быть представлено в 25 экз.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Дополнительные материалы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857232"/>
            <a:ext cx="7772400" cy="5715040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необходимых случаях в соответствии со ст. 7 Закона к заявке может быть приложено следующее: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согласие соответствующего компетентного органа на использование в товарном знаке государственных гербов, флагов и эмблем; официальных названий государств; эмблем, сокращенных или полных наименований международных межправительственных организаций, если перечисленные элементы или элементы, сходные с ними до степени смешения, содержатся в заявляемом на регистрацию обозначении;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документ, подтверждающий правильность сведений о наградах и иных знаках отличия, если они содержатся в заявляемом на регистрацию обозначении (такими документами могут быть заверенные выписки из архивов, копии наградных дипломов);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разрешение соответствующего компетентного органа на использование в товарном знаке официальных контрольных, гарантийных или пробирных клейм и печатей или сходных с ними до степени смешения изображений, если перечисленные элементы содержатся в заявляемом на регистрацию обозначении;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согласие известных лиц, их наследников, соответствующего компетентного органа или Государственной Думы Российской Федерации на регистрацию в качестве товарного знака обозначения, воспроизводящего фамилии, имена, псевдонимы и производные от них, портреты и факсимиле таких лиц;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согласие обладателя авторского права или его правопреемников на регистрацию в качестве товарного знака соответствующих названий известных в Российской Федерации произведений науки, литературы и искусства или цитат и персонажей из них, произведений искусства или их фрагментов;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подтверждение права заявителя на промышленный образец или на пользование наименованием места происхождения товара, если они содержатся в заявляемом на регистрацию обозначении.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Решите задачу: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071546"/>
            <a:ext cx="7772400" cy="4948254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Заполните алгоритм: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71604" y="207167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2643182"/>
            <a:ext cx="142876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142976" y="3429000"/>
            <a:ext cx="1507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Язык заявки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7" idx="0"/>
            <a:endCxn id="6" idx="2"/>
          </p:cNvCxnSpPr>
          <p:nvPr/>
        </p:nvCxnSpPr>
        <p:spPr>
          <a:xfrm rot="16200000" flipV="1">
            <a:off x="1698357" y="3230809"/>
            <a:ext cx="357190" cy="39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85852" y="221455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000364" y="207167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643174" y="221455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3500430" y="2285992"/>
            <a:ext cx="100013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3428992" y="1643050"/>
            <a:ext cx="107157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572000" y="1285860"/>
            <a:ext cx="100013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572000" y="2071678"/>
            <a:ext cx="100013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572000" y="1571613"/>
            <a:ext cx="1285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Экз. документов</a:t>
            </a:r>
            <a:endParaRPr lang="ru-RU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4572000" y="2500306"/>
            <a:ext cx="12858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Экз.  изображения</a:t>
            </a:r>
            <a:endParaRPr lang="ru-RU" sz="1000" dirty="0"/>
          </a:p>
        </p:txBody>
      </p:sp>
      <p:cxnSp>
        <p:nvCxnSpPr>
          <p:cNvPr id="23" name="Прямая со стрелкой 22"/>
          <p:cNvCxnSpPr>
            <a:stCxn id="4" idx="6"/>
          </p:cNvCxnSpPr>
          <p:nvPr/>
        </p:nvCxnSpPr>
        <p:spPr>
          <a:xfrm>
            <a:off x="2000232" y="228599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вал 23"/>
          <p:cNvSpPr/>
          <p:nvPr/>
        </p:nvSpPr>
        <p:spPr>
          <a:xfrm>
            <a:off x="3643306" y="3071810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 стрелкой 24"/>
          <p:cNvCxnSpPr>
            <a:stCxn id="11" idx="5"/>
            <a:endCxn id="24" idx="0"/>
          </p:cNvCxnSpPr>
          <p:nvPr/>
        </p:nvCxnSpPr>
        <p:spPr>
          <a:xfrm rot="16200000" flipH="1">
            <a:off x="3294783" y="2508972"/>
            <a:ext cx="634275" cy="4913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357554" y="34290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429124" y="3071810"/>
            <a:ext cx="100013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643438" y="3571876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Размер типограф. оттиска</a:t>
            </a:r>
            <a:endParaRPr lang="ru-RU" sz="1000" dirty="0"/>
          </a:p>
        </p:txBody>
      </p:sp>
      <p:cxnSp>
        <p:nvCxnSpPr>
          <p:cNvPr id="34" name="Прямая со стрелкой 33"/>
          <p:cNvCxnSpPr>
            <a:stCxn id="24" idx="6"/>
            <a:endCxn id="29" idx="1"/>
          </p:cNvCxnSpPr>
          <p:nvPr/>
        </p:nvCxnSpPr>
        <p:spPr>
          <a:xfrm flipV="1">
            <a:off x="4071934" y="3214686"/>
            <a:ext cx="35719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786578" y="1928802"/>
            <a:ext cx="1000132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 стрелкой 38"/>
          <p:cNvCxnSpPr/>
          <p:nvPr/>
        </p:nvCxnSpPr>
        <p:spPr>
          <a:xfrm>
            <a:off x="5643570" y="1500174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9" idx="3"/>
          </p:cNvCxnSpPr>
          <p:nvPr/>
        </p:nvCxnSpPr>
        <p:spPr>
          <a:xfrm>
            <a:off x="5572132" y="2214554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5500694" y="2500306"/>
            <a:ext cx="1143008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Овал 44"/>
          <p:cNvSpPr/>
          <p:nvPr/>
        </p:nvSpPr>
        <p:spPr>
          <a:xfrm>
            <a:off x="7500958" y="135729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7072330" y="1285860"/>
            <a:ext cx="312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6786578" y="2714620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В какое ведомство подается заявка</a:t>
            </a:r>
            <a:endParaRPr lang="ru-RU" sz="1000" dirty="0"/>
          </a:p>
        </p:txBody>
      </p:sp>
      <p:sp>
        <p:nvSpPr>
          <p:cNvPr id="49" name="TextBox 48"/>
          <p:cNvSpPr txBox="1"/>
          <p:nvPr/>
        </p:nvSpPr>
        <p:spPr>
          <a:xfrm>
            <a:off x="928662" y="4857760"/>
            <a:ext cx="8284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Примечание: Нарисуйте  алгоритм,  а   в красные прямоугольники впишите правильные  ответы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4399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Занятие закончено</a:t>
            </a:r>
            <a:br>
              <a:rPr lang="ru-RU" dirty="0" smtClean="0"/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Материал практического занятия представить на защиту – успехов в учебе.</a:t>
            </a:r>
            <a:endParaRPr lang="ru-RU" sz="2400" b="1" dirty="0"/>
          </a:p>
        </p:txBody>
      </p:sp>
      <p:graphicFrame>
        <p:nvGraphicFramePr>
          <p:cNvPr id="2050" name="Object 2"/>
          <p:cNvGraphicFramePr>
            <a:graphicFrameLocks noGrp="1" noChangeAspect="1"/>
          </p:cNvGraphicFramePr>
          <p:nvPr>
            <p:ph sz="quarter" idx="1"/>
          </p:nvPr>
        </p:nvGraphicFramePr>
        <p:xfrm flipH="1">
          <a:off x="5929322" y="3500438"/>
          <a:ext cx="1351878" cy="2447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lip" r:id="rId4" imgW="3247200" imgH="5878800" progId="">
                  <p:embed/>
                </p:oleObj>
              </mc:Choice>
              <mc:Fallback>
                <p:oleObj name="Clip" r:id="rId4" imgW="3247200" imgH="58788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 flipH="1">
                        <a:off x="5929322" y="3500438"/>
                        <a:ext cx="1351878" cy="24479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Цель: изучить общие понятия и положения патентования и  лицензирования</a:t>
            </a:r>
            <a:br>
              <a:rPr lang="ru-RU" b="1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Теоретическая часть практического занятия представлена в лекции № 4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Порядок выполнения работы:</a:t>
            </a:r>
            <a:br>
              <a:rPr lang="ru-RU" dirty="0" smtClean="0"/>
            </a:br>
            <a:r>
              <a:rPr lang="ru-RU" dirty="0" smtClean="0"/>
              <a:t>- изучить основные положения лекции № 4</a:t>
            </a:r>
            <a:br>
              <a:rPr lang="ru-RU" dirty="0" smtClean="0"/>
            </a:br>
            <a:r>
              <a:rPr lang="ru-RU" dirty="0" smtClean="0"/>
              <a:t>- письменно ответить на контрольные вопросы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642918"/>
            <a:ext cx="7772400" cy="307183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Цель: изучить общие понятия и положения патентования и  лицензирования, порядок заполнения на выдачу свидетельства на товарный знак и знак обслуживания.</a:t>
            </a:r>
          </a:p>
          <a:p>
            <a:r>
              <a:rPr lang="ru-RU" dirty="0" smtClean="0"/>
              <a:t>Теоретическая часть практического занятия представлена в лекции № 4</a:t>
            </a:r>
          </a:p>
          <a:p>
            <a:r>
              <a:rPr lang="ru-RU" dirty="0" smtClean="0"/>
              <a:t>Порядок выполнения работы:</a:t>
            </a:r>
          </a:p>
          <a:p>
            <a:r>
              <a:rPr lang="ru-RU" dirty="0" smtClean="0"/>
              <a:t>-изучить основные положения лекции № 4</a:t>
            </a:r>
          </a:p>
          <a:p>
            <a:r>
              <a:rPr lang="ru-RU" dirty="0" smtClean="0"/>
              <a:t>- письменно ответить на контрольные вопросы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Контрольные вопросы: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Понятие товарного знака и знака обслуживания;</a:t>
            </a:r>
          </a:p>
          <a:p>
            <a:pPr lvl="0"/>
            <a:r>
              <a:rPr lang="ru-RU" dirty="0" smtClean="0"/>
              <a:t>Виды товарных знаков;</a:t>
            </a:r>
          </a:p>
          <a:p>
            <a:pPr lvl="0"/>
            <a:r>
              <a:rPr lang="ru-RU" dirty="0" smtClean="0"/>
              <a:t>В каком цвете или цветовом сочетании допускается регистрация товарного знака;</a:t>
            </a:r>
          </a:p>
          <a:p>
            <a:pPr lvl="0"/>
            <a:r>
              <a:rPr lang="ru-RU" dirty="0" smtClean="0"/>
              <a:t>Не допускается регистрация, каких товарных знаков, состоящих только из обозначений;</a:t>
            </a:r>
          </a:p>
          <a:p>
            <a:pPr lvl="0"/>
            <a:r>
              <a:rPr lang="ru-RU" dirty="0" smtClean="0"/>
              <a:t>Какие воспроизводящие обозначения не регистрируются в качестве товарных знаков;</a:t>
            </a:r>
          </a:p>
          <a:p>
            <a:pPr lvl="0"/>
            <a:r>
              <a:rPr lang="ru-RU" dirty="0" smtClean="0"/>
              <a:t>Состав заявки на регистрацию товарного знака;</a:t>
            </a:r>
          </a:p>
          <a:p>
            <a:pPr lvl="0"/>
            <a:r>
              <a:rPr lang="ru-RU" dirty="0" smtClean="0"/>
              <a:t>Документы, прилагаемые к заявке на товарный знак;</a:t>
            </a:r>
          </a:p>
          <a:p>
            <a:pPr lvl="0"/>
            <a:r>
              <a:rPr lang="ru-RU" dirty="0" smtClean="0"/>
              <a:t>Понятие выставочного приоритета;</a:t>
            </a:r>
          </a:p>
          <a:p>
            <a:pPr lvl="0"/>
            <a:r>
              <a:rPr lang="ru-RU" dirty="0" smtClean="0"/>
              <a:t>Представление заявляемого обозначения;</a:t>
            </a:r>
          </a:p>
          <a:p>
            <a:pPr lvl="0"/>
            <a:r>
              <a:rPr lang="ru-RU" dirty="0" smtClean="0"/>
              <a:t> Содержание описания обозначения;</a:t>
            </a:r>
          </a:p>
          <a:p>
            <a:pPr lvl="0"/>
            <a:r>
              <a:rPr lang="ru-RU" dirty="0" smtClean="0"/>
              <a:t> Содержание устава коллективного знака;</a:t>
            </a:r>
          </a:p>
          <a:p>
            <a:pPr lvl="0"/>
            <a:r>
              <a:rPr lang="ru-RU" dirty="0" smtClean="0"/>
              <a:t> Количество экземпляров.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/>
              <a:t>Понятие товарного знака и знака обслуживания;</a:t>
            </a:r>
            <a:br>
              <a:rPr lang="ru-RU" sz="3100" b="1" dirty="0" smtClean="0"/>
            </a:br>
            <a:endParaRPr lang="ru-RU" sz="31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Товарный знак и знак обслуживания</a:t>
            </a:r>
            <a:endParaRPr lang="ru-RU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pPr algn="just"/>
            <a:r>
              <a:rPr lang="ru-RU" b="1" dirty="0" smtClean="0"/>
              <a:t>Товарный знак и знак обслуживания</a:t>
            </a:r>
            <a:r>
              <a:rPr lang="ru-RU" dirty="0" smtClean="0"/>
              <a:t> (далее - товарный знак) - это обозначения, способные отличать соответственно товары и услуги одних юридических или физических лиц от однородных товаров и услуг других юридических или физических лиц.</a:t>
            </a:r>
            <a:endParaRPr lang="ru-RU" dirty="0"/>
          </a:p>
        </p:txBody>
      </p:sp>
      <p:pic>
        <p:nvPicPr>
          <p:cNvPr id="4" name="Picture 4" descr="j02920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7" y="2000240"/>
            <a:ext cx="1214446" cy="121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Виды товарных знаков;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 Виды товарных знаков</a:t>
            </a:r>
          </a:p>
          <a:p>
            <a:r>
              <a:rPr lang="ru-RU" dirty="0" smtClean="0"/>
              <a:t>В качестве товарных знаков могут быть зарегистрированы следующие обозначения:</a:t>
            </a:r>
          </a:p>
          <a:p>
            <a:r>
              <a:rPr lang="ru-RU" b="1" dirty="0" smtClean="0"/>
              <a:t>словесные</a:t>
            </a:r>
            <a:r>
              <a:rPr lang="ru-RU" dirty="0" smtClean="0"/>
              <a:t> - в виде слов или сочетаний букв, имеющих словесный характер;</a:t>
            </a:r>
          </a:p>
          <a:p>
            <a:r>
              <a:rPr lang="ru-RU" b="1" dirty="0" smtClean="0"/>
              <a:t>изобразительные</a:t>
            </a:r>
            <a:r>
              <a:rPr lang="ru-RU" dirty="0" smtClean="0"/>
              <a:t> - в виде композиций линий, пятен, фигур любых форм на плоскости;</a:t>
            </a:r>
          </a:p>
          <a:p>
            <a:r>
              <a:rPr lang="ru-RU" b="1" dirty="0" smtClean="0"/>
              <a:t>объемные</a:t>
            </a:r>
            <a:r>
              <a:rPr lang="ru-RU" dirty="0" smtClean="0"/>
              <a:t> - в виде фигур (линий) или их композиций в трех измерениях;</a:t>
            </a:r>
          </a:p>
          <a:p>
            <a:r>
              <a:rPr lang="ru-RU" b="1" dirty="0" smtClean="0"/>
              <a:t>комбинированные </a:t>
            </a:r>
            <a:r>
              <a:rPr lang="ru-RU" dirty="0" smtClean="0"/>
              <a:t>- представляющие собой комбинацию элементов разного характера, изобразительных, словесных, объемных и т.д.;</a:t>
            </a:r>
          </a:p>
          <a:p>
            <a:r>
              <a:rPr lang="ru-RU" dirty="0" smtClean="0"/>
              <a:t>другие обозначения, например, звуковые, световые и т.д.</a:t>
            </a:r>
          </a:p>
          <a:p>
            <a:endParaRPr lang="ru-RU" dirty="0"/>
          </a:p>
        </p:txBody>
      </p:sp>
      <p:pic>
        <p:nvPicPr>
          <p:cNvPr id="4" name="Picture 4" descr="j02860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0"/>
            <a:ext cx="1374775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1143000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каком цвете или цветовом сочетании допускается регистрация товарного знака;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Товарный знак может быть зарегистрирован в любом цвете или цветовом сочетании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14546" y="2500306"/>
          <a:ext cx="2481262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4" imgW="3025440" imgH="3252600" progId="">
                  <p:embed/>
                </p:oleObj>
              </mc:Choice>
              <mc:Fallback>
                <p:oleObj name="Clip" r:id="rId4" imgW="3025440" imgH="32526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2500306"/>
                        <a:ext cx="2481262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4" descr="dailyplanner_writing_hc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868" y="3429000"/>
            <a:ext cx="2862263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 стрелкой 9"/>
          <p:cNvCxnSpPr/>
          <p:nvPr/>
        </p:nvCxnSpPr>
        <p:spPr>
          <a:xfrm flipV="1">
            <a:off x="6143636" y="3000372"/>
            <a:ext cx="1143008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емиугольник 10"/>
          <p:cNvSpPr/>
          <p:nvPr/>
        </p:nvSpPr>
        <p:spPr>
          <a:xfrm>
            <a:off x="7500958" y="2285992"/>
            <a:ext cx="914400" cy="914400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Схема 12"/>
          <p:cNvGraphicFramePr/>
          <p:nvPr/>
        </p:nvGraphicFramePr>
        <p:xfrm>
          <a:off x="6357950" y="4786322"/>
          <a:ext cx="2286016" cy="1785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" name="Стрелка углом 13"/>
          <p:cNvSpPr/>
          <p:nvPr/>
        </p:nvSpPr>
        <p:spPr>
          <a:xfrm>
            <a:off x="4357686" y="5286388"/>
            <a:ext cx="1714512" cy="107157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допускается регистрация, каких товарных знаков,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1. не обладающих различительной способностью;</a:t>
            </a:r>
          </a:p>
          <a:p>
            <a:r>
              <a:rPr lang="ru-RU" dirty="0" smtClean="0"/>
              <a:t>2. представляющих собой государственные гербы, флаги и эмблемы;</a:t>
            </a:r>
          </a:p>
          <a:p>
            <a:r>
              <a:rPr lang="ru-RU" dirty="0" smtClean="0"/>
              <a:t>3. официальные названия государств; эмблемы, сокращенные или полные наименования международных межправительственных организаций;</a:t>
            </a:r>
          </a:p>
          <a:p>
            <a:r>
              <a:rPr lang="ru-RU" dirty="0" smtClean="0"/>
              <a:t>4. официальные контрольные, гарантийные и пробирные клейма, печати, награды и другие знаки отличия или сходных с ними до степени смешения. Такие обозначения могут быть включены как неохраняемые элементы в товарный знак, если на это имеется согласие соответствующего компетентного органа или их владельца;</a:t>
            </a:r>
          </a:p>
          <a:p>
            <a:r>
              <a:rPr lang="ru-RU" dirty="0" smtClean="0"/>
              <a:t>5. вошедших во всеобщее употребление как обозначения товаров определенного вида;</a:t>
            </a:r>
          </a:p>
          <a:p>
            <a:r>
              <a:rPr lang="ru-RU" dirty="0" smtClean="0"/>
              <a:t>6. являющихся общепринятыми символами и терминами;</a:t>
            </a:r>
          </a:p>
          <a:p>
            <a:r>
              <a:rPr lang="ru-RU" dirty="0" smtClean="0"/>
              <a:t>7. указывающих на вид, качество, количество, свойства, назначение, ценность товаров, а также на место и время их производства или сбыта.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8358214" cy="1857356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Какие воспроизводящие обозначения не регистрируются в качестве товарных знаков;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 могут быть зарегистрированы в качестве товарных знаков обозначения, тождественные или сходные до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степени их смешения: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товарными знаками, ранее зарегистрированными или заявленными на регистрацию в Российской Федерации на имя другого лица в отношении однородных товаров. При этом не учитываются товарные знаки, заявки на регистрацию которых признаны отозванными или отозваны;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товарными знаками других лиц, охраняемыми без регистрации в силу международных договоров, участником которых является Российская федерация;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наименованиями мест происхождения товаров, охраняемыми в соответствии с законом Российской Федерации, кроме случаев, когда они включены как неохраняемый элемент в товарный знак, регистрируемый на имя лица, имеющего право пользования таким наименованием;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 сертификационными знаками, зарегистрированными в установленном порядке.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Какие воспроизводящие обозначения не регистрируются в качестве товарных знаков;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Не допускается регистрация в качестве товарных знаков или их элементов обозначений, указанных в п.2 ст.6 Закона, а именно:</a:t>
            </a:r>
          </a:p>
          <a:p>
            <a:r>
              <a:rPr lang="ru-RU" dirty="0" smtClean="0"/>
              <a:t>8. являющихся ложными или способными ввести в заблуждение потребителя относительно товара или его изготовителя;</a:t>
            </a:r>
          </a:p>
          <a:p>
            <a:r>
              <a:rPr lang="ru-RU" dirty="0" smtClean="0"/>
              <a:t>9. противоречащих по своему содержанию общественным интересам, принципам гуманности и морали.</a:t>
            </a:r>
          </a:p>
          <a:p>
            <a:r>
              <a:rPr lang="ru-RU" dirty="0" smtClean="0"/>
              <a:t>Обозначения, указанные в пунктах 2, 4, 5 и 6, могут быть включены как неохраняемые элементы в товарный знак, если они не занимают в нем доминирующего положения.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100</TotalTime>
  <Words>1630</Words>
  <Application>Microsoft Office PowerPoint</Application>
  <PresentationFormat>Экран (4:3)</PresentationFormat>
  <Paragraphs>118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Clip</vt:lpstr>
      <vt:lpstr>    МИНИСТЕРСТВО СЕЛЬСКОГО ХОЗЯЙСТВА РОССИЙСКОЙ ФЕДЕРАЦИИ Федеральное государственное образовательное учреждение высшего профессионального Образования Ставропольский государственный аграрный университет   ФАКУЛЬТЕТ ЭКОНОМИЧЕСКИЙ   КАФЕДРА ИНФОРМАЦИОННЫХ СИСТЕМ    специальностЬ   Аспирантура </vt:lpstr>
      <vt:lpstr>Цель: изучить общие понятия и положения патентования и  лицензирования   Теоретическая часть практического занятия представлена в лекции № 4   Порядок выполнения работы: - изучить основные положения лекции № 4 - письменно ответить на контрольные вопросы     </vt:lpstr>
      <vt:lpstr>Контрольные вопросы: </vt:lpstr>
      <vt:lpstr>    Понятие товарного знака и знака обслуживания; </vt:lpstr>
      <vt:lpstr>Виды товарных знаков; </vt:lpstr>
      <vt:lpstr>В каком цвете или цветовом сочетании допускается регистрация товарного знака; </vt:lpstr>
      <vt:lpstr>Не допускается регистрация, каких товарных знаков, </vt:lpstr>
      <vt:lpstr>Какие воспроизводящие обозначения не регистрируются в качестве товарных знаков; </vt:lpstr>
      <vt:lpstr>Какие воспроизводящие обозначения не регистрируются в качестве товарных знаков; </vt:lpstr>
      <vt:lpstr>Состав заявки на регистрацию товарного знака</vt:lpstr>
      <vt:lpstr>Документы, прилагаемые к заявке на товарный знак; </vt:lpstr>
      <vt:lpstr>Понятие выставочного приоритета;</vt:lpstr>
      <vt:lpstr>Представление заявляемого обозначения; </vt:lpstr>
      <vt:lpstr>Содержание описания обозначения;</vt:lpstr>
      <vt:lpstr> Содержание устава коллективного знака; </vt:lpstr>
      <vt:lpstr>Количество экземпляров.</vt:lpstr>
      <vt:lpstr>Дополнительные материалы </vt:lpstr>
      <vt:lpstr>Решите задачу:</vt:lpstr>
      <vt:lpstr>Занятие закончено Материал практического занятия представить на защиту – успехов в учебе.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МИНИСТЕРСТВО СЕЛЬСКОГО ХОЗЯЙСТВА РОССИЙСКОЙ ФЕДЕРАЦИИ Федеральное государственное образовательное учреждение высшего профессионального Образования Ставропольский государственный аграрный университет   ФАКУЛЬТЕТ ЭКОНОМИЧЕСКИЙ   КАФЕДРА ПРИКЛАДНОЙ ИНФОРМАТИКИ   УЧЕБНО-МЕТОДИЧЕСКИЙ  КОМПЛЕКС ПО дисциплинЕ патентоведение   специальностЬ   080502.65 экономика и управление на предприятии АПК    </dc:title>
  <dc:creator>Компьютер</dc:creator>
  <cp:lastModifiedBy>Александр</cp:lastModifiedBy>
  <cp:revision>23</cp:revision>
  <dcterms:created xsi:type="dcterms:W3CDTF">2011-10-20T17:41:09Z</dcterms:created>
  <dcterms:modified xsi:type="dcterms:W3CDTF">2022-01-25T18:08:37Z</dcterms:modified>
</cp:coreProperties>
</file>